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65" r:id="rId2"/>
    <p:sldId id="266" r:id="rId3"/>
    <p:sldId id="258" r:id="rId4"/>
    <p:sldId id="257" r:id="rId5"/>
    <p:sldId id="260" r:id="rId6"/>
    <p:sldId id="268" r:id="rId7"/>
    <p:sldId id="259" r:id="rId8"/>
    <p:sldId id="262" r:id="rId9"/>
    <p:sldId id="261" r:id="rId10"/>
    <p:sldId id="263" r:id="rId11"/>
    <p:sldId id="269" r:id="rId12"/>
    <p:sldId id="270" r:id="rId13"/>
    <p:sldId id="271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42" autoAdjust="0"/>
    <p:restoredTop sz="94660"/>
  </p:normalViewPr>
  <p:slideViewPr>
    <p:cSldViewPr>
      <p:cViewPr>
        <p:scale>
          <a:sx n="66" d="100"/>
          <a:sy n="66" d="100"/>
        </p:scale>
        <p:origin x="-678" y="-4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9087CE-86DB-4481-9F5C-376908B85DF1}" type="datetimeFigureOut">
              <a:rPr lang="ru-RU" smtClean="0"/>
              <a:pPr/>
              <a:t>14.07.2017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71E98-CD78-418B-97DB-C353338A54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155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71E98-CD78-418B-97DB-C353338A54F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425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6D01-0722-4FF4-AE95-30031406AB11}" type="datetime1">
              <a:rPr lang="ru-RU" smtClean="0"/>
              <a:pPr/>
              <a:t>14.07.2017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059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27674-99A6-4ED6-A382-9E935EA78ECE}" type="datetime1">
              <a:rPr lang="ru-RU" smtClean="0"/>
              <a:pPr/>
              <a:t>14.07.2017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445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4902C-03F9-4A8A-8AC9-3B54D266EEC6}" type="datetime1">
              <a:rPr lang="ru-RU" smtClean="0"/>
              <a:pPr/>
              <a:t>14.07.2017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050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EE331-56ED-4562-B2BD-EDB6FCA8D774}" type="datetime1">
              <a:rPr lang="ru-RU" smtClean="0"/>
              <a:pPr/>
              <a:t>14.07.2017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505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00C2-741D-4889-B1D1-995678F48FA6}" type="datetime1">
              <a:rPr lang="ru-RU" smtClean="0"/>
              <a:pPr/>
              <a:t>14.07.2017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83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E0496-8EE0-4FF4-97DB-61994F70F730}" type="datetime1">
              <a:rPr lang="ru-RU" smtClean="0"/>
              <a:pPr/>
              <a:t>14.07.2017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914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6506E-DD11-4380-9F08-8DD61FF08806}" type="datetime1">
              <a:rPr lang="ru-RU" smtClean="0"/>
              <a:pPr/>
              <a:t>14.07.2017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279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217D7-3F61-48E8-97BF-C4ABFFACBBAB}" type="datetime1">
              <a:rPr lang="ru-RU" smtClean="0"/>
              <a:pPr/>
              <a:t>14.07.2017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885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FE2F-2CFE-4D69-BDB2-36718281F4BC}" type="datetime1">
              <a:rPr lang="ru-RU" smtClean="0"/>
              <a:pPr/>
              <a:t>14.07.2017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210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6C9C0-18E5-4126-B5A5-28151829D464}" type="datetime1">
              <a:rPr lang="ru-RU" smtClean="0"/>
              <a:pPr/>
              <a:t>14.07.2017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096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A41AB-8CAA-408E-A1E5-EF511DE09DD7}" type="datetime1">
              <a:rPr lang="ru-RU" smtClean="0"/>
              <a:pPr/>
              <a:t>14.07.2017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662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B400D-C5B2-4C61-953F-19DD53C5213D}" type="datetime1">
              <a:rPr lang="ru-RU" smtClean="0"/>
              <a:pPr/>
              <a:t>14.07.2017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10A39-ECEE-48BC-A21A-6EC48D65B0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92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5" descr="toprigh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9144000" cy="4609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107504" y="2348880"/>
            <a:ext cx="9036496" cy="2736304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Презентация отчета Правления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РОО «Пермское землячество»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 работе землячества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за 2016 год</a:t>
            </a:r>
            <a:endParaRPr lang="ru-RU" alt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6093296"/>
            <a:ext cx="6400800" cy="575592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г.Москва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февраль 2017г.</a:t>
            </a:r>
          </a:p>
        </p:txBody>
      </p:sp>
      <p:pic>
        <p:nvPicPr>
          <p:cNvPr id="2053" name="Рисунок 4" descr="Пермское землячество (1)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30700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420888"/>
            <a:ext cx="5148064" cy="44371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Продолжена работа по совершенствованию структуры сайта: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обновлены разделы: «Газеты», «Землячество», «Деятельность»,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Медиатека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беспечено систематическое размещение электронных Вестников Пермского землячества;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активизирована работа странички землячества  в соц.сетях: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Facebook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Twitter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Instagram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где  у нас около 2 500 подписчиков;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изменен формат массовой рассылки, число получателей которой составляет 1 145 человек.</a:t>
            </a: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Всего за 2016 год на сайте размещено: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более 120 новостей;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74 материала в разделе «События» пресс-релизов и информационных сообщений;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74 поста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80 постов в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Facebook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Годовая аудитория сайта составила 79 тыс. посетителей, которые просмотрели страницы сайта 293 тыс. раз </a:t>
            </a:r>
          </a:p>
          <a:p>
            <a:pPr marL="0" indent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91880" y="116632"/>
            <a:ext cx="5652120" cy="155679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сайта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пермскоеземлячество.рф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Antonov\Desktop\2015-11-25 16-39-38 Пермское землячеств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25480" cy="199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 descr="C:\Users\sekretar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8401" y="2852936"/>
            <a:ext cx="4305599" cy="2880320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88224" y="6381328"/>
            <a:ext cx="2133600" cy="365125"/>
          </a:xfrm>
        </p:spPr>
        <p:txBody>
          <a:bodyPr/>
          <a:lstStyle/>
          <a:p>
            <a:fld id="{E8810A39-ECEE-48BC-A21A-6EC48D65B0C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037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ntonov\Desktop\2015-11-25 16-39-38 Пермское землячеств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32040" cy="184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7072" y="116632"/>
            <a:ext cx="5266928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Извлечение из отчета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Контрольно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-ревизионной комиссии землячества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1556792"/>
            <a:ext cx="9361040" cy="53012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Контрольно-ревизионной комиссией в составе: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председатель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Звездин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Андрей Леонидович, члены комиссии Салихов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Забир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Ахметович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Ширинкин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Константин Владимирович в соответствии с п. 7 Устава РОО «Пермское землячество», – проведена  ревизия финансово-хозяйственной деятельности РОО «Пермское землячество» и расходования денежных средств за 2016 год.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Исполнение доходной и расходной части бюджета РОО «Пермское землячество» за 2016 год.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Бюджет доходов на 2016 год, утвержденный Правлением Пермского землячества в декабре 2016года, исходя из бюджета расходов 2016 года с учетом переходящего остатка денежных средств с 2015 года.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Бюджет расходов утвержден на 2016 год в составе Сметы расходов на организацию и проведение Х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Съезда РОО «Пермское землячество» и Сметы расходов на осуществление текущей деятельности РОО «Пермское землячество».</a:t>
            </a:r>
          </a:p>
          <a:p>
            <a:pPr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1.1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Доходная часть бюджета состояла из целевых спонсорских взносов на текущую деятельность, на проведении целевых социально-значимых мероприятий и на организацию очередного Съезда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РОО«Пермское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землячество».</a:t>
            </a:r>
          </a:p>
          <a:p>
            <a:pPr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1.2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Расходная часть бюджета состоит из расходов на осуществление текущей деятельности Землячества, а также расходов на проведение X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Съезда РОО «Пермское землячество».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Расходы на проведение X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Съезда «РОО Пермское землячество» осуществлялись в соответствии с утвержденной сметой. Фактические расходы не превысили утвержденных значений.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31.12.2016 исполнение сметы текущих расходов составило 92,62%. Экономия использования денежных средств существует по большинству статей утвержденной сметы. 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Утвержденного на заседании Правления РОО «Пермское землячество»  22 мая 2017г.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92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332656"/>
            <a:ext cx="5652120" cy="158417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Предложения по плану работы на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2017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276872"/>
            <a:ext cx="6300192" cy="458112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 планах землячества:</a:t>
            </a:r>
          </a:p>
          <a:p>
            <a:pPr marL="0" indent="0"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Продолжение работы в рамках утвержденных проектов;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Участие в международной общественной акции «Бессмертный Полк»;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шефства над местом захоронения пермских солдат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с.Дьяково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Лотошинского района, Московской области;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и проведение в июне 2017 года традиционной церемонией награждения Строгановской премией в Перми;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Строгановской ассамблеи в МГХПА им. С.Г.Строганова;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мероприятий  </a:t>
            </a:r>
            <a:r>
              <a:rPr lang="ru-RU" smtClean="0">
                <a:latin typeface="Times New Roman" panose="02020603050405020304" pitchFamily="18" charset="0"/>
                <a:cs typeface="Times New Roman" pitchFamily="18" charset="0"/>
              </a:rPr>
              <a:t>по установке бюста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Герою Советского Союза, генерал-майору, лауреату Строгановской премии, почетному члену Пермского землячества  Геннадию Николаевичу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Зайцеву;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работы с молодежью и студентами;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 проекта «Академические встречи земляков»;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Издание электронного сборника «О судьбах земляков, участников Великой Отечественной войны» в формате электронного вестника.</a:t>
            </a:r>
          </a:p>
        </p:txBody>
      </p:sp>
      <p:pic>
        <p:nvPicPr>
          <p:cNvPr id="4" name="Picture 2" descr="C:\Users\Antonov\Desktop\2015-11-25 16-39-38 Пермское землячеств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34000" cy="199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Строган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2276872"/>
            <a:ext cx="1905000" cy="4067176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841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 descr="toprigh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48173"/>
            <a:ext cx="9144000" cy="4609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Рисунок 3" descr="Пермское землячество (1)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519984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Заголовок 1"/>
          <p:cNvSpPr>
            <a:spLocks noGrp="1"/>
          </p:cNvSpPr>
          <p:nvPr>
            <p:ph type="title"/>
          </p:nvPr>
        </p:nvSpPr>
        <p:spPr>
          <a:xfrm>
            <a:off x="2339975" y="274638"/>
            <a:ext cx="6346825" cy="1143000"/>
          </a:xfrm>
        </p:spPr>
        <p:txBody>
          <a:bodyPr/>
          <a:lstStyle/>
          <a:p>
            <a:pPr eaLnBrk="1" hangingPunct="1"/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</a:p>
        </p:txBody>
      </p:sp>
      <p:sp>
        <p:nvSpPr>
          <p:cNvPr id="7172" name="Содержимое 4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 eaLnBrk="1" hangingPunct="1">
              <a:defRPr/>
            </a:pPr>
            <a:endParaRPr lang="ru-RU" alt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428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 descr="Пермское землячество (1)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925521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2760" y="116632"/>
            <a:ext cx="6929720" cy="1368152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Обзор состава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Пермского землячества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 31.12.2016г.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44824"/>
            <a:ext cx="7668343" cy="5013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Членами землячества являются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2497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человек, включая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земляка вступивших в нашу организацию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2016 году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люди разного возраста, профессий, национальности, но главное что больше половины из них – молодежь.</a:t>
            </a: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1200" dirty="0" smtClean="0"/>
          </a:p>
        </p:txBody>
      </p:sp>
      <p:pic>
        <p:nvPicPr>
          <p:cNvPr id="7" name="Picture 2" descr="https://pp.vk.me/c638524/v638524856/e278/aSvllRS5LY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110794"/>
            <a:ext cx="3995936" cy="2747207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23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63888" y="0"/>
            <a:ext cx="5580112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Организационные мероприятия 2016года.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ntonov\Desktop\2015-11-25 16-39-38 Пермское землячеств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" y="0"/>
            <a:ext cx="5334000" cy="199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1988840"/>
            <a:ext cx="4355976" cy="5040560"/>
          </a:xfrm>
        </p:spPr>
        <p:txBody>
          <a:bodyPr>
            <a:normAutofit fontScale="77500" lnSpcReduction="20000"/>
          </a:bodyPr>
          <a:lstStyle/>
          <a:p>
            <a:pPr marL="514350" indent="-514350" algn="just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Проведены:</a:t>
            </a:r>
          </a:p>
          <a:p>
            <a:pPr indent="11113"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 съезд  РОО «Пермское землячество»; </a:t>
            </a:r>
          </a:p>
          <a:p>
            <a:pPr indent="11113"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четыре заседания  Правления, </a:t>
            </a:r>
          </a:p>
          <a:p>
            <a:pPr indent="11113"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 заседание Оргбюро, </a:t>
            </a:r>
          </a:p>
          <a:p>
            <a:pPr indent="11113"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 заседание Строгановской комиссии;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11113"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процедуры отбора  лауреатов Строгановской премии (из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96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поступивших заявок); </a:t>
            </a:r>
          </a:p>
          <a:p>
            <a:pPr indent="11113"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по созданию Офицерского клуба.</a:t>
            </a:r>
          </a:p>
        </p:txBody>
      </p:sp>
      <p:pic>
        <p:nvPicPr>
          <p:cNvPr id="3074" name="Picture 2" descr="G:\фотографии землячества\фото 12\JPEG_02_1\IMG_67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700808"/>
            <a:ext cx="2161192" cy="3240360"/>
          </a:xfrm>
          <a:prstGeom prst="rect">
            <a:avLst/>
          </a:prstGeom>
          <a:noFill/>
        </p:spPr>
      </p:pic>
      <p:pic>
        <p:nvPicPr>
          <p:cNvPr id="3075" name="Picture 3" descr="G:\фотографии землячества\фото 12\JPEG_02_1\IMG_67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4221088"/>
            <a:ext cx="2844354" cy="1897072"/>
          </a:xfrm>
          <a:prstGeom prst="rect">
            <a:avLst/>
          </a:prstGeom>
          <a:noFill/>
        </p:spPr>
      </p:pic>
      <p:pic>
        <p:nvPicPr>
          <p:cNvPr id="3076" name="Picture 4" descr="G:\фотографии землячества\фото 12\JPEG_02_1\IMG_67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4121696"/>
            <a:ext cx="4102647" cy="2736304"/>
          </a:xfrm>
          <a:prstGeom prst="rect">
            <a:avLst/>
          </a:prstGeom>
          <a:noFill/>
        </p:spPr>
      </p:pic>
      <p:pic>
        <p:nvPicPr>
          <p:cNvPr id="8" name="Рисунок 7" descr="G:\фотографии землячества\Новая папка (4)\заседание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1556792"/>
            <a:ext cx="3635896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2806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G:\фотографии землячества\100 летие университета\окт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7381" y="1340768"/>
            <a:ext cx="2136619" cy="3207245"/>
          </a:xfrm>
          <a:prstGeom prst="rect">
            <a:avLst/>
          </a:prstGeom>
          <a:noFill/>
        </p:spPr>
      </p:pic>
      <p:pic>
        <p:nvPicPr>
          <p:cNvPr id="2052" name="Picture 4" descr="G:\фотографии землячества\100 летие университета\WP2A87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628800"/>
            <a:ext cx="2376158" cy="15841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-99392"/>
            <a:ext cx="5940152" cy="16561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Итоги работы  по проекту «Сотрудничество»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28800"/>
            <a:ext cx="4932040" cy="5229200"/>
          </a:xfrm>
        </p:spPr>
        <p:txBody>
          <a:bodyPr>
            <a:noAutofit/>
          </a:bodyPr>
          <a:lstStyle/>
          <a:p>
            <a:pPr algn="l"/>
            <a:r>
              <a:rPr lang="ru-RU" sz="13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рамках соглашения с Администрацией Пермского края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Почетный член РОО «Пермское землячество», Герой Советского Союза, генерал – майор - Г.Н. Зайцев провел в Органном зале  </a:t>
            </a:r>
            <a:r>
              <a:rPr lang="ru-RU" sz="1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г.Перми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презентацию в соей новой книге «Спецназ. Альфа: дела и люди».</a:t>
            </a:r>
          </a:p>
          <a:p>
            <a:pPr algn="l"/>
            <a:r>
              <a:rPr lang="ru-RU" sz="13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рамках мероприятий, посвященных 100-летию ПГНИУ:</a:t>
            </a:r>
          </a:p>
          <a:p>
            <a:pPr algn="just">
              <a:buFont typeface="Arial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Проведены дни  ПГНИУ в Пермском землячестве, в формате лекций- дискуссий:</a:t>
            </a:r>
          </a:p>
          <a:p>
            <a:pPr algn="just"/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профессора, док. филологических наук - </a:t>
            </a:r>
            <a:r>
              <a:rPr lang="ru-RU" sz="13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Баженовой </a:t>
            </a:r>
            <a:r>
              <a:rPr lang="ru-RU" sz="13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3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лены Александровны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тему: «Современные тенденции функционирования русского языка»;</a:t>
            </a:r>
          </a:p>
          <a:p>
            <a:pPr algn="just"/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академика РАН, док. медицинских наук, профессора, заведующего кафедрой микробиологии и иммунологии Пермского университета, лауреата Строгановской премии Пермского землячества – </a:t>
            </a:r>
            <a:r>
              <a:rPr lang="ru-RU" sz="13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Черешнева</a:t>
            </a:r>
            <a:r>
              <a:rPr lang="ru-RU" sz="13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Валерия Александровича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тему: «Экология. Иммунитет. Здоровье.» (состоится 22.11.2016г.).</a:t>
            </a:r>
          </a:p>
          <a:p>
            <a:pPr algn="just">
              <a:buFont typeface="Arial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Приняли участие в открытии памятника </a:t>
            </a:r>
            <a:r>
              <a:rPr lang="ru-RU" sz="13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 В. </a:t>
            </a:r>
            <a:r>
              <a:rPr lang="ru-RU" sz="13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Мешкову</a:t>
            </a:r>
            <a:r>
              <a:rPr lang="ru-RU" sz="13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юбилейном заседании Ученого совета ПГНИУ.</a:t>
            </a:r>
          </a:p>
          <a:p>
            <a:pPr algn="just">
              <a:buFont typeface="Arial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Члены Правления землячества: Н.В. Шилова и В.Г. Степанков провели встречи со студентами юридического факультета ПГНИУ.</a:t>
            </a:r>
          </a:p>
          <a:p>
            <a:pPr algn="just">
              <a:buFont typeface="Arial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Почетный член Пермского землячества, профессор – </a:t>
            </a:r>
            <a:r>
              <a:rPr lang="ru-RU" sz="1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Е.С.Сапиро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был ведущим юбилейного вечера в ПГНИУ</a:t>
            </a:r>
          </a:p>
          <a:p>
            <a:pPr algn="just">
              <a:buFont typeface="Arial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Выпустили первый номер журнала «Пермское землячество».</a:t>
            </a:r>
          </a:p>
          <a:p>
            <a:pPr algn="just"/>
            <a:r>
              <a:rPr lang="ru-RU" sz="13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Приняли участие в юбилее ПГДП. </a:t>
            </a:r>
          </a:p>
          <a:p>
            <a:pPr algn="just"/>
            <a:endPara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Antonov\Desktop\2015-11-25 16-39-38 Пермское землячеств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4068960" cy="168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фотографии землячества\100 летие университета\WP2A95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573016"/>
            <a:ext cx="2376156" cy="1584176"/>
          </a:xfrm>
          <a:prstGeom prst="rect">
            <a:avLst/>
          </a:prstGeom>
          <a:noFill/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8384" y="4293096"/>
            <a:ext cx="1115616" cy="238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4048" y="5461361"/>
            <a:ext cx="3024336" cy="1396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57058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фотографии землячества\У Моста Федотов\IMG_82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0743" y="1364770"/>
            <a:ext cx="2731232" cy="1820821"/>
          </a:xfrm>
          <a:prstGeom prst="rect">
            <a:avLst/>
          </a:prstGeom>
          <a:noFill/>
        </p:spPr>
      </p:pic>
      <p:pic>
        <p:nvPicPr>
          <p:cNvPr id="6146" name="Picture 2" descr="https://pp.vk.me/c627720/v627720764/43f09/3-SuTKuzQ4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9704" y="2492896"/>
            <a:ext cx="2664296" cy="189498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0"/>
            <a:ext cx="5796136" cy="19168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Итоги работы по проекту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«Пермский дом»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4788024" cy="5544616"/>
          </a:xfrm>
        </p:spPr>
        <p:txBody>
          <a:bodyPr>
            <a:noAutofit/>
          </a:bodyPr>
          <a:lstStyle/>
          <a:p>
            <a:pPr marL="176213" indent="-165100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Приняли участие в международной общественной акции «Бессмертный Полк»;</a:t>
            </a:r>
          </a:p>
          <a:p>
            <a:pPr marL="176213" indent="-165100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Организовали </a:t>
            </a: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походов в театр и </a:t>
            </a: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похода в музеи Москвы;</a:t>
            </a:r>
          </a:p>
          <a:p>
            <a:pPr marL="176213" indent="-165100"/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членов  землячества посетили  фестиваль «Спасская башня»;</a:t>
            </a:r>
          </a:p>
          <a:p>
            <a:pPr marL="176213" indent="-1651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 рамках </a:t>
            </a: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съезда землячества провели церемонии вручения знака «Почетный член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ермского землячества»: Герою Советского Союза, генерал-майору – Г.Н.Зайцеву, профессору, д.э.н. –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Е.С.Сапиро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баронессе Элен де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Людингаузен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Вольф (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Е.А.Строгановой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); </a:t>
            </a:r>
            <a:endParaRPr lang="ru-RU" sz="13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6213" indent="-165100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Оказана информационная поддержка московским гастролям  Пермского театра «У моста» и групповой  выставки  пермских художников «Формы незримого», организованной Пермским Музеем Современного </a:t>
            </a:r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скусства «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Perm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marL="176213" indent="-165100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Организована встреча членов клуба «Театралов» землячества с основателем и художественным руководителем театра «У моста», Заслуженным артистом РФ, Заслуженным деятелем искусств РФ. Лауреатом премий: Правительства  РФ, Национальной премии Чехии, Строгановской премии Пермского землячества – </a:t>
            </a:r>
            <a:r>
              <a:rPr lang="ru-RU" sz="1300" i="1" dirty="0" smtClean="0">
                <a:latin typeface="Times New Roman" pitchFamily="18" charset="0"/>
                <a:cs typeface="Times New Roman" pitchFamily="18" charset="0"/>
              </a:rPr>
              <a:t>С.П.Федотовым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76213" indent="-165100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140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земляков приняли участие в музыкальной молодежной джазовой  вечеринке, организованной на базе зала «Радио Сити»;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marL="176213" indent="-165100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Для студентов и молодежи землячества организованы экскурсии в БКД,   Государственную Думу РФ и Совет Федерации;</a:t>
            </a:r>
          </a:p>
        </p:txBody>
      </p:sp>
      <p:pic>
        <p:nvPicPr>
          <p:cNvPr id="4098" name="Picture 2" descr="C:\Users\Antonov\Desktop\2015-11-25 16-39-38 Пермское землячеств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4008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фотографии землячества\экскурсия бкд  2016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717032"/>
            <a:ext cx="2699792" cy="1805261"/>
          </a:xfrm>
          <a:prstGeom prst="rect">
            <a:avLst/>
          </a:prstGeom>
          <a:noFill/>
        </p:spPr>
      </p:pic>
      <p:pic>
        <p:nvPicPr>
          <p:cNvPr id="1027" name="Picture 3" descr="G:\фотографии землячества\У Моста Федотов\IMG_75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07696" y="5033797"/>
            <a:ext cx="2736304" cy="1824203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121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G:\фотографии землячества\спорт\IMG_96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1175" y="3717032"/>
            <a:ext cx="2282825" cy="184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0"/>
            <a:ext cx="5796136" cy="19168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Итоги работы по проекту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«Пермский дом»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052736"/>
            <a:ext cx="5076057" cy="590465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А.И.Порошин с командой клуба «Деловое пространство» провел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мероприятия  с активным участием членов Пермского землячества: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24.02.2016 - «Инвестиционные проекты малого и среднего предпринимательства и инструменты их финансирования»;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17.08.2016 - закрытая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нетворкинг-встреча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владельцев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топ-менеджеров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российских и иностранных компаний в сфере инвестиций, финансов и международного сотрудничества «Узкий круг».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Продолжена работа спортивно - оздоровительный клуба Пермского землячества (проведено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занятий под руководством, опытного тренера и главного судьи соревнований – мастера спорта по плаванию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А.В.Шеина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Более 50 земляков получили содействие в решении социальных, бытовых, деловых и иных вопросах.</a:t>
            </a:r>
          </a:p>
          <a:p>
            <a:pPr marL="176213" indent="-165100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176213" indent="-165100"/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ntonov\Desktop\2015-11-25 16-39-38 Пермское землячеств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059832" cy="107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13" name="Рисунок 12" descr="http://delpro.club/admin/assets/files/past/original/fc8afd610b8fa4be664a/JH2A206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5694" y="2276872"/>
            <a:ext cx="259228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://delpro.club/admin/assets/files/past/original/fc8afd610b8fa4be664a/%D1%84%D0%BE%D1%82%D0%BE%20%D0%98%D0%93%D0%9E%D0%A0%D0%AF%20%D0%9A%D0%90%D0%A2%D0%90%D0%95%D0%92%D0%90%20IMG_0003%D0%B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67767" y="1196752"/>
            <a:ext cx="2576233" cy="1800200"/>
          </a:xfrm>
          <a:prstGeom prst="rect">
            <a:avLst/>
          </a:prstGeom>
          <a:noFill/>
        </p:spPr>
      </p:pic>
      <p:pic>
        <p:nvPicPr>
          <p:cNvPr id="11" name="Рисунок 10" descr="G:\фотографии землячества\спорт\IMG_960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75563" y="4797152"/>
            <a:ext cx="2880320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5121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404664"/>
            <a:ext cx="4824536" cy="16561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Итоги работы по проекту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«Строгановский»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16832"/>
            <a:ext cx="3347864" cy="4941168"/>
          </a:xfrm>
        </p:spPr>
        <p:txBody>
          <a:bodyPr>
            <a:normAutofit fontScale="62500" lnSpcReduction="20000"/>
          </a:bodyPr>
          <a:lstStyle/>
          <a:p>
            <a:pPr marL="0" indent="11113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С учетом многочисленных пожеланий пермяков церемония вручения Строгановской премии за 2015г. проведена в г.Перми, с участием в ней губернатора Пермского края-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В.Ф.Басаргина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последней представительницы рода Строгановых - Элен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Людингаузен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Вольф, мэра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г.Перми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И.В.Сапко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других официальных лиц.</a:t>
            </a:r>
          </a:p>
          <a:p>
            <a:pPr marL="0" indent="11113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работе съезда приняли участие более 600 человек.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Antonov\Desktop\2015-11-25 16-39-38 Пермское землячеств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25480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620688"/>
            <a:ext cx="1691680" cy="4648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Содержимое 7" descr="G:\фотографии землячества\фото 12\JPEG_02_1\IMG_6546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2564904"/>
            <a:ext cx="2375182" cy="356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" name="Picture 1" descr="G:\фотографии землячества\фото 12\JPEG_02_1\IMG_67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39469" y="4120440"/>
            <a:ext cx="4104531" cy="2737560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448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0"/>
            <a:ext cx="5076056" cy="14176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Итоги работы по проекту «Шефский»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28801"/>
            <a:ext cx="5364088" cy="52292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Организованы 4 встречи воинов-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кремлевцев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пермяков с:</a:t>
            </a:r>
          </a:p>
          <a:p>
            <a:pPr marL="17780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Героем Советского Союза, генерал-майором, Почетным членов Пермского землячества -  Г.Н.Зайцевым;</a:t>
            </a:r>
          </a:p>
          <a:p>
            <a:pPr marL="17780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генерал-полковником - В.И.Федоровым;</a:t>
            </a:r>
          </a:p>
          <a:p>
            <a:pPr marL="17780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генерал-лейтенантом –А.Г.Субботиным;</a:t>
            </a:r>
          </a:p>
          <a:p>
            <a:pPr marL="17780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полковником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В.И.Мещангиным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Под руководством генерал-лейтенанта А.Г.Субботина проведен комплекс мероприятий по военно-патриотическому воспитанию школьников на базе музея школы №75г.Москвы;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Члены правления землячества приняли участие: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церемониях принятия присяги воинами 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кремлевцами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п.Купавна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осковской обл.;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оказании шефской помощи по организации детской новогодней елки.</a:t>
            </a:r>
          </a:p>
        </p:txBody>
      </p:sp>
      <p:pic>
        <p:nvPicPr>
          <p:cNvPr id="5" name="Picture 2" descr="C:\Users\Antonov\Desktop\2015-11-25 16-39-38 Пермское землячеств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3" y="0"/>
            <a:ext cx="4551717" cy="170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1" descr="G:\фотографии землячества\В КП\IMG_6742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1364" y="1628800"/>
            <a:ext cx="3872636" cy="2581550"/>
          </a:xfrm>
          <a:prstGeom prst="rect">
            <a:avLst/>
          </a:prstGeom>
          <a:noFill/>
        </p:spPr>
      </p:pic>
      <p:pic>
        <p:nvPicPr>
          <p:cNvPr id="7" name="Рисунок 6" descr="G:\фотографии землячества\В КП\IMG_6898-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4293096"/>
            <a:ext cx="3851920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58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0"/>
            <a:ext cx="6372200" cy="184482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Информационное сопровождение деятельности землячества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88840"/>
            <a:ext cx="5220072" cy="486916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Перми проведены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пресс –конференции, посвященные вопросам деятельности землячества и Строгановской премии. По их  результатам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ермского края опубликовано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114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разноплановых статей о проектах землячества.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сайте землячества размещено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новых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электронных Вестников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Пермского землячества.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12 съезду РОО «Пермское землячество»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издан первый номер информационно-иллюстрированного журнала «Пермское землячество» (тираж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999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шт.).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Впервые презентация  отчета о деятельности Пермского землячества за 2015г. была размещена на сайте землячества и опубликована в первом выпуске журнала «Пермское землячество».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Значительно пополнен фото архив землячества в т.ч. и на сайте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пермскоеземлячество.рф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Antonov\Desktop\2015-11-25 16-39-38 Пермское землячеств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34000" cy="199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ntonov\Desktop\2015-11-25 16-39-38 Пермское землячеств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34000" cy="199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pp.vk.me/c624017/v624017485/17b18/NCm3XRCplu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437112"/>
            <a:ext cx="3641582" cy="2204864"/>
          </a:xfrm>
          <a:prstGeom prst="rect">
            <a:avLst/>
          </a:prstGeom>
          <a:noFill/>
        </p:spPr>
      </p:pic>
      <p:pic>
        <p:nvPicPr>
          <p:cNvPr id="4098" name="Picture 2" descr="https://pp.vk.me/c638524/v638524856/e455/u_FMq-wjtN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916832"/>
            <a:ext cx="1983208" cy="2637764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10A39-ECEE-48BC-A21A-6EC48D65B0C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8087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3250</TotalTime>
  <Words>1149</Words>
  <Application>Microsoft Office PowerPoint</Application>
  <PresentationFormat>Экран (4:3)</PresentationFormat>
  <Paragraphs>111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отчета Правления  РОО «Пермское землячество» о работе землячества за 2016 год</vt:lpstr>
      <vt:lpstr>Обзор состава  Пермского землячества  на 31.12.2016г.</vt:lpstr>
      <vt:lpstr>Организационные мероприятия 2016года.</vt:lpstr>
      <vt:lpstr>Итоги работы  по проекту «Сотрудничество»</vt:lpstr>
      <vt:lpstr>Итоги работы по проекту  «Пермский дом» </vt:lpstr>
      <vt:lpstr>Итоги работы по проекту  «Пермский дом» </vt:lpstr>
      <vt:lpstr>Итоги работы по проекту «Строгановский» </vt:lpstr>
      <vt:lpstr>Итоги работы по проекту «Шефский»</vt:lpstr>
      <vt:lpstr>Информационное сопровождение деятельности землячества</vt:lpstr>
      <vt:lpstr>Работа сайта пермскоеземлячество.рф</vt:lpstr>
      <vt:lpstr>Извлечение из отчета Контрольно -ревизионной комиссии землячества*</vt:lpstr>
      <vt:lpstr>Предложения по плану работы на  2017 год</vt:lpstr>
      <vt:lpstr>  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состава  Пермского землячества.</dc:title>
  <dc:creator>Antonov</dc:creator>
  <cp:lastModifiedBy>Microsoft Office</cp:lastModifiedBy>
  <cp:revision>190</cp:revision>
  <cp:lastPrinted>2017-07-10T11:32:05Z</cp:lastPrinted>
  <dcterms:created xsi:type="dcterms:W3CDTF">2015-11-30T07:26:23Z</dcterms:created>
  <dcterms:modified xsi:type="dcterms:W3CDTF">2017-07-14T11:16:27Z</dcterms:modified>
</cp:coreProperties>
</file>